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3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4D8DEE8-7A87-4E01-8ADE-4C49CDD43F74}" type="datetime1">
              <a:rPr lang="en-US" smtClean="0"/>
              <a:pPr/>
              <a:t>8/17/15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F424-F111-43CB-9C75-D52325012943}" type="datetime1">
              <a:rPr lang="en-US" smtClean="0"/>
              <a:pPr/>
              <a:t>8/17/15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A8BBF0-342D-409A-9C0A-B1B451E92883}" type="datetime1">
              <a:rPr lang="en-US" smtClean="0"/>
              <a:pPr/>
              <a:t>8/17/15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DA190-4BDC-4D39-B5BB-A14B3E8B1B3D}" type="datetime1">
              <a:rPr lang="en-US" smtClean="0"/>
              <a:pPr/>
              <a:t>8/17/15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D52F2-9B11-4FC0-9217-7D20B3AC9849}" type="datetime1">
              <a:rPr lang="en-US" smtClean="0"/>
              <a:pPr/>
              <a:t>8/17/15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3737-8506-438E-ABC0-0BE7E06DCCA6}" type="datetime1">
              <a:rPr lang="en-US" smtClean="0"/>
              <a:pPr/>
              <a:t>8/17/15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D58AA-1C84-40C9-BFEE-631CCB17636C}" type="datetime1">
              <a:rPr lang="en-US" smtClean="0"/>
              <a:pPr/>
              <a:t>8/17/15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542C1-4E96-413B-B72E-6C4B39D85C9D}" type="datetime1">
              <a:rPr lang="en-US" smtClean="0"/>
              <a:pPr/>
              <a:t>8/17/15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42AA2-D442-471A-9D69-80392E1E581D}" type="datetime1">
              <a:rPr lang="en-US" smtClean="0"/>
              <a:pPr/>
              <a:t>8/17/15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6C9C-DC18-4195-8FD5-A50AA931D4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9461-E3EB-40CD-B93F-E5CBBBD8E0BA}" type="datetimeFigureOut">
              <a:rPr lang="en-US" smtClean="0"/>
              <a:pPr/>
              <a:t>8/17/15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7543-9AAE-4E9F-B28C-4FCCFD07D4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8FA3-38AD-400D-A4D2-18E8EF129E5F}" type="datetime1">
              <a:rPr lang="en-US" smtClean="0"/>
              <a:pPr/>
              <a:t>8/17/15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7886C9C-DC18-4195-8FD5-A50AA931D4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C43563C-D9B3-4432-B336-144C997D6215}" type="datetime1">
              <a:rPr lang="en-US" smtClean="0"/>
              <a:pPr/>
              <a:t>8/17/15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goo.gl/forms/geH8sk6og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Lisa Lienemann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052959"/>
            <a:ext cx="6324600" cy="2637453"/>
          </a:xfrm>
        </p:spPr>
        <p:txBody>
          <a:bodyPr/>
          <a:lstStyle/>
          <a:p>
            <a:r>
              <a:rPr lang="en-US" dirty="0" smtClean="0"/>
              <a:t>Guide to Instructional Coaching @ </a:t>
            </a:r>
            <a:r>
              <a:rPr lang="en-US" dirty="0" err="1" smtClean="0"/>
              <a:t>Lms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2015-2016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07641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691681"/>
            <a:ext cx="6324600" cy="2514902"/>
          </a:xfrm>
        </p:spPr>
        <p:txBody>
          <a:bodyPr/>
          <a:lstStyle/>
          <a:p>
            <a:pPr algn="l"/>
            <a:r>
              <a:rPr lang="en-US" sz="3200" dirty="0" smtClean="0"/>
              <a:t>Contact Info:</a:t>
            </a:r>
            <a:br>
              <a:rPr lang="en-US" sz="3200" dirty="0" smtClean="0"/>
            </a:br>
            <a:r>
              <a:rPr lang="en-US" sz="2800" dirty="0" smtClean="0"/>
              <a:t>Lisa Loudenslager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1800" dirty="0" smtClean="0"/>
              <a:t>(on e-mail until my name change is processed)</a:t>
            </a:r>
            <a:br>
              <a:rPr lang="en-US" sz="1800" dirty="0" smtClean="0"/>
            </a:br>
            <a:r>
              <a:rPr lang="en-US" sz="2800" dirty="0" smtClean="0"/>
              <a:t>New office phone:  Ext. 181</a:t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768481"/>
            <a:ext cx="6324600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Information and resources available under the “Instructional Coaching” tab at:</a:t>
            </a:r>
          </a:p>
          <a:p>
            <a:endParaRPr lang="en-US" sz="2800" dirty="0"/>
          </a:p>
          <a:p>
            <a:r>
              <a:rPr lang="en-US" sz="2800" dirty="0" smtClean="0">
                <a:solidFill>
                  <a:srgbClr val="9E4934"/>
                </a:solidFill>
              </a:rPr>
              <a:t>www.carolineteacher.weebly.com</a:t>
            </a:r>
          </a:p>
          <a:p>
            <a:endParaRPr lang="en-US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800" dirty="0" smtClean="0"/>
              <a:t>Please bookmark this site so you can easily locate needed information.</a:t>
            </a:r>
            <a:endParaRPr lang="en-US" sz="2800" dirty="0"/>
          </a:p>
        </p:txBody>
      </p:sp>
      <p:pic>
        <p:nvPicPr>
          <p:cNvPr id="5" name="Picture 4" descr="Lisa at Silver Oak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799" y="2768481"/>
            <a:ext cx="1691551" cy="176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31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0" y="2639496"/>
            <a:ext cx="4040188" cy="639762"/>
          </a:xfrm>
        </p:spPr>
        <p:txBody>
          <a:bodyPr/>
          <a:lstStyle/>
          <a:p>
            <a:r>
              <a:rPr lang="en-US" b="1" i="1" u="sng" dirty="0" smtClean="0"/>
              <a:t>A Coach is…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81000" y="3292070"/>
            <a:ext cx="4040188" cy="3276189"/>
          </a:xfrm>
        </p:spPr>
        <p:txBody>
          <a:bodyPr/>
          <a:lstStyle/>
          <a:p>
            <a:r>
              <a:rPr lang="en-US" dirty="0" smtClean="0"/>
              <a:t>A collaborator</a:t>
            </a:r>
          </a:p>
          <a:p>
            <a:r>
              <a:rPr lang="en-US" dirty="0" smtClean="0"/>
              <a:t>A supporter</a:t>
            </a:r>
          </a:p>
          <a:p>
            <a:r>
              <a:rPr lang="en-US" dirty="0" smtClean="0"/>
              <a:t>A co-learner</a:t>
            </a:r>
          </a:p>
          <a:p>
            <a:r>
              <a:rPr lang="en-US" dirty="0" smtClean="0"/>
              <a:t>A confidante</a:t>
            </a:r>
          </a:p>
          <a:p>
            <a:r>
              <a:rPr lang="en-US" dirty="0" smtClean="0"/>
              <a:t>A challenger</a:t>
            </a:r>
          </a:p>
          <a:p>
            <a:r>
              <a:rPr lang="en-US" dirty="0" smtClean="0"/>
              <a:t>A person who describes your teaching practice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421188" y="2652308"/>
            <a:ext cx="4041775" cy="639762"/>
          </a:xfrm>
        </p:spPr>
        <p:txBody>
          <a:bodyPr/>
          <a:lstStyle/>
          <a:p>
            <a:r>
              <a:rPr lang="en-US" b="1" i="1" u="sng" dirty="0" smtClean="0"/>
              <a:t>A Coach isn’t…</a:t>
            </a:r>
            <a:endParaRPr lang="en-US" b="1" i="1" u="sng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4645025" y="3292070"/>
            <a:ext cx="4041775" cy="3276188"/>
          </a:xfrm>
        </p:spPr>
        <p:txBody>
          <a:bodyPr/>
          <a:lstStyle/>
          <a:p>
            <a:r>
              <a:rPr lang="en-US" dirty="0" smtClean="0"/>
              <a:t>An administrator</a:t>
            </a:r>
          </a:p>
          <a:p>
            <a:r>
              <a:rPr lang="en-US" dirty="0" smtClean="0"/>
              <a:t>A disciplinarian</a:t>
            </a:r>
          </a:p>
          <a:p>
            <a:r>
              <a:rPr lang="en-US" dirty="0" smtClean="0"/>
              <a:t>An expert</a:t>
            </a:r>
          </a:p>
          <a:p>
            <a:r>
              <a:rPr lang="en-US" dirty="0" smtClean="0"/>
              <a:t>A gossip/informant</a:t>
            </a:r>
          </a:p>
          <a:p>
            <a:r>
              <a:rPr lang="en-US" dirty="0" smtClean="0"/>
              <a:t>A cheerleader</a:t>
            </a:r>
          </a:p>
          <a:p>
            <a:r>
              <a:rPr lang="en-US" dirty="0" smtClean="0"/>
              <a:t>Judgmental of your teaching practice</a:t>
            </a:r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coaching is…and isn’t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68288" y="1989117"/>
            <a:ext cx="8305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Coaching is voluntary.  You express a desire to improve an aspect of your teaching practice, and we work together to meet that goal.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82477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will I work with??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1" y="2325676"/>
            <a:ext cx="796673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English Language Arts teachers</a:t>
            </a:r>
          </a:p>
          <a:p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Teachers with less than 3 years experience at LMS as back up support to mentors</a:t>
            </a:r>
          </a:p>
          <a:p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Social Studies and Science teachers in conjunction with the guidance of their supervisors.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768700" y="1740900"/>
            <a:ext cx="330431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My Primary Focus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280331"/>
            <a:ext cx="893062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BUT…</a:t>
            </a:r>
          </a:p>
          <a:p>
            <a:pPr marL="914400" lvl="1" indent="-457200">
              <a:buFont typeface="Arial"/>
              <a:buChar char="•"/>
            </a:pPr>
            <a:r>
              <a:rPr lang="en-US" sz="2400" dirty="0" smtClean="0"/>
              <a:t>I am open to working with anyone who has a desire to improve his/her teaching practice.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776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Bringing to light the commonalities between UDL &amp; FAME</a:t>
            </a:r>
          </a:p>
          <a:p>
            <a:r>
              <a:rPr lang="en-US" dirty="0" smtClean="0"/>
              <a:t>Supporting ELA teachers with ELL tutors</a:t>
            </a:r>
          </a:p>
          <a:p>
            <a:r>
              <a:rPr lang="en-US" dirty="0" smtClean="0"/>
              <a:t>Scheduling &amp; facilitating diagnostic testing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Visiting all classrooms informally</a:t>
            </a:r>
          </a:p>
          <a:p>
            <a:r>
              <a:rPr lang="en-US" dirty="0" smtClean="0"/>
              <a:t>Supporting ELA teachers in creating SLOs</a:t>
            </a:r>
          </a:p>
          <a:p>
            <a:r>
              <a:rPr lang="en-US" dirty="0" smtClean="0"/>
              <a:t>Supporting tech integration with Mrs. Porter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Goals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796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2686213" cy="4407408"/>
          </a:xfrm>
        </p:spPr>
        <p:txBody>
          <a:bodyPr>
            <a:normAutofit fontScale="55000" lnSpcReduction="20000"/>
          </a:bodyPr>
          <a:lstStyle/>
          <a:p>
            <a:r>
              <a:rPr lang="en-US" sz="4400" u="sng" dirty="0" smtClean="0"/>
              <a:t>Appetizers</a:t>
            </a:r>
          </a:p>
          <a:p>
            <a:pPr marL="45720" indent="0">
              <a:buNone/>
            </a:pPr>
            <a:endParaRPr lang="en-US" dirty="0" smtClean="0"/>
          </a:p>
          <a:p>
            <a:pPr lvl="1"/>
            <a:r>
              <a:rPr lang="en-US" sz="3400" dirty="0" smtClean="0"/>
              <a:t>Gather Resources</a:t>
            </a:r>
          </a:p>
          <a:p>
            <a:pPr marL="365760" lvl="1" indent="0">
              <a:buNone/>
            </a:pPr>
            <a:endParaRPr lang="en-US" sz="3400" dirty="0" smtClean="0"/>
          </a:p>
          <a:p>
            <a:pPr lvl="1"/>
            <a:r>
              <a:rPr lang="en-US" sz="3400" dirty="0" smtClean="0"/>
              <a:t>Co-Planning</a:t>
            </a:r>
          </a:p>
          <a:p>
            <a:pPr marL="365760" lvl="1" indent="0">
              <a:buNone/>
            </a:pPr>
            <a:endParaRPr lang="en-US" sz="3400" dirty="0" smtClean="0"/>
          </a:p>
          <a:p>
            <a:pPr lvl="1"/>
            <a:r>
              <a:rPr lang="en-US" sz="3400" dirty="0" smtClean="0"/>
              <a:t>UDL/FAME support</a:t>
            </a:r>
          </a:p>
          <a:p>
            <a:pPr marL="365760" lvl="1" indent="0">
              <a:buNone/>
            </a:pPr>
            <a:endParaRPr lang="en-US" sz="3400" dirty="0" smtClean="0"/>
          </a:p>
          <a:p>
            <a:pPr lvl="1"/>
            <a:r>
              <a:rPr lang="en-US" sz="3400" dirty="0" smtClean="0"/>
              <a:t>Classroom coverage for peer observation</a:t>
            </a:r>
            <a:endParaRPr lang="en-US" sz="34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3293769" y="1719072"/>
            <a:ext cx="2872787" cy="4407408"/>
          </a:xfrm>
        </p:spPr>
        <p:txBody>
          <a:bodyPr>
            <a:normAutofit fontScale="55000" lnSpcReduction="20000"/>
          </a:bodyPr>
          <a:lstStyle/>
          <a:p>
            <a:r>
              <a:rPr lang="en-US" sz="4400" u="sng" dirty="0" smtClean="0"/>
              <a:t>Main Course</a:t>
            </a:r>
          </a:p>
          <a:p>
            <a:endParaRPr lang="en-US" dirty="0" smtClean="0"/>
          </a:p>
          <a:p>
            <a:pPr lvl="1"/>
            <a:r>
              <a:rPr lang="en-US" sz="3200" dirty="0" smtClean="0"/>
              <a:t>Assist with a lesson</a:t>
            </a:r>
          </a:p>
          <a:p>
            <a:pPr marL="365760" lvl="1" indent="0">
              <a:buNone/>
            </a:pPr>
            <a:endParaRPr lang="en-US" sz="3200" dirty="0" smtClean="0"/>
          </a:p>
          <a:p>
            <a:pPr lvl="1"/>
            <a:r>
              <a:rPr lang="en-US" sz="3200" dirty="0" smtClean="0"/>
              <a:t>Team-teach a lesson</a:t>
            </a:r>
          </a:p>
          <a:p>
            <a:pPr marL="365760" lvl="1" indent="0">
              <a:buNone/>
            </a:pPr>
            <a:endParaRPr lang="en-US" sz="3200" dirty="0" smtClean="0"/>
          </a:p>
          <a:p>
            <a:pPr lvl="1"/>
            <a:r>
              <a:rPr lang="en-US" sz="3200" dirty="0" smtClean="0"/>
              <a:t>Tech integration w/ Mrs. Porter</a:t>
            </a:r>
          </a:p>
          <a:p>
            <a:pPr marL="365760" lvl="1" indent="0">
              <a:buNone/>
            </a:pPr>
            <a:endParaRPr lang="en-US" sz="3200" dirty="0" smtClean="0"/>
          </a:p>
          <a:p>
            <a:pPr lvl="1"/>
            <a:r>
              <a:rPr lang="en-US" sz="3200" dirty="0" smtClean="0"/>
              <a:t>Demonstration lesson</a:t>
            </a:r>
          </a:p>
          <a:p>
            <a:pPr marL="365760" lvl="1" indent="0">
              <a:buNone/>
            </a:pPr>
            <a:endParaRPr lang="en-US" sz="3200" dirty="0" smtClean="0"/>
          </a:p>
          <a:p>
            <a:pPr lvl="1"/>
            <a:r>
              <a:rPr lang="en-US" sz="3200" dirty="0" smtClean="0"/>
              <a:t>Data conversation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sampling of the coaching menu</a:t>
            </a:r>
            <a:endParaRPr lang="en-US" dirty="0"/>
          </a:p>
        </p:txBody>
      </p:sp>
      <p:sp>
        <p:nvSpPr>
          <p:cNvPr id="11" name="Content Placeholder 8"/>
          <p:cNvSpPr txBox="1">
            <a:spLocks/>
          </p:cNvSpPr>
          <p:nvPr/>
        </p:nvSpPr>
        <p:spPr>
          <a:xfrm>
            <a:off x="6166556" y="1704961"/>
            <a:ext cx="2722431" cy="4724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8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u="sng" dirty="0" smtClean="0"/>
              <a:t>Dessert</a:t>
            </a:r>
          </a:p>
          <a:p>
            <a:pPr marL="45720" indent="0">
              <a:buNone/>
            </a:pPr>
            <a:endParaRPr lang="en-US" sz="1000" dirty="0" smtClean="0"/>
          </a:p>
          <a:p>
            <a:pPr lvl="1"/>
            <a:r>
              <a:rPr lang="en-US" sz="2000" dirty="0" smtClean="0"/>
              <a:t>Reflection</a:t>
            </a:r>
          </a:p>
          <a:p>
            <a:pPr marL="365760" lvl="1" indent="0">
              <a:buNone/>
            </a:pPr>
            <a:endParaRPr lang="en-US" sz="2000" dirty="0" smtClean="0"/>
          </a:p>
          <a:p>
            <a:pPr lvl="1"/>
            <a:r>
              <a:rPr lang="en-US" sz="2000" dirty="0" smtClean="0"/>
              <a:t>Determining next steps in instruction after analyzing formative data</a:t>
            </a:r>
          </a:p>
          <a:p>
            <a:pPr marL="365760" lvl="1" indent="0">
              <a:buNone/>
            </a:pPr>
            <a:endParaRPr lang="en-US" sz="2000" dirty="0" smtClean="0"/>
          </a:p>
          <a:p>
            <a:pPr lvl="1"/>
            <a:r>
              <a:rPr lang="en-US" sz="2000" dirty="0" smtClean="0"/>
              <a:t>Lend an ear</a:t>
            </a:r>
            <a:r>
              <a:rPr lang="en-US" sz="2000" dirty="0"/>
              <a:t> </a:t>
            </a:r>
            <a:r>
              <a:rPr lang="en-US" sz="2000" dirty="0" smtClean="0"/>
              <a:t>or shoulder</a:t>
            </a:r>
          </a:p>
          <a:p>
            <a:pPr marL="36576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148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1, 2, 3…</a:t>
            </a:r>
          </a:p>
          <a:p>
            <a:r>
              <a:rPr lang="en-US" sz="2800" dirty="0" smtClean="0"/>
              <a:t>Go!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325944"/>
            <a:ext cx="6324600" cy="4995834"/>
          </a:xfrm>
        </p:spPr>
        <p:txBody>
          <a:bodyPr/>
          <a:lstStyle/>
          <a:p>
            <a:pPr algn="ctr"/>
            <a:r>
              <a:rPr lang="en-US" sz="2400" dirty="0" smtClean="0"/>
              <a:t>Please fill out the </a:t>
            </a:r>
            <a:r>
              <a:rPr lang="en-US" sz="2400" dirty="0" err="1" smtClean="0"/>
              <a:t>google</a:t>
            </a:r>
            <a:r>
              <a:rPr lang="en-US" sz="2400" dirty="0" smtClean="0"/>
              <a:t> form on the website if you’re interested in working on something in your classroom…</a:t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1600" dirty="0" smtClean="0"/>
              <a:t>Disclaimer:</a:t>
            </a:r>
            <a:br>
              <a:rPr lang="en-US" sz="1600" dirty="0" smtClean="0"/>
            </a:br>
            <a:r>
              <a:rPr lang="en-US" sz="1600" dirty="0" smtClean="0"/>
              <a:t>I’m new at this…let’s start small and aim for success with a little thing and build from there.</a:t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>
                <a:solidFill>
                  <a:srgbClr val="008000"/>
                </a:solidFill>
                <a:hlinkClick r:id="rId2"/>
              </a:rPr>
              <a:t>http</a:t>
            </a:r>
            <a:r>
              <a:rPr lang="en-US" sz="1600" dirty="0">
                <a:solidFill>
                  <a:srgbClr val="008000"/>
                </a:solidFill>
                <a:hlinkClick r:id="rId2"/>
              </a:rPr>
              <a:t>://</a:t>
            </a:r>
            <a:r>
              <a:rPr lang="en-US" sz="1600" dirty="0" err="1">
                <a:solidFill>
                  <a:srgbClr val="008000"/>
                </a:solidFill>
                <a:hlinkClick r:id="rId2"/>
              </a:rPr>
              <a:t>goo.gl</a:t>
            </a:r>
            <a:r>
              <a:rPr lang="en-US" sz="1600" dirty="0">
                <a:solidFill>
                  <a:srgbClr val="008000"/>
                </a:solidFill>
                <a:hlinkClick r:id="rId2"/>
              </a:rPr>
              <a:t>/forms/</a:t>
            </a:r>
            <a:r>
              <a:rPr lang="en-US" sz="1600" dirty="0" smtClean="0">
                <a:solidFill>
                  <a:srgbClr val="008000"/>
                </a:solidFill>
                <a:hlinkClick r:id="rId2"/>
              </a:rPr>
              <a:t>geH8sk6ogr</a:t>
            </a:r>
            <a:r>
              <a:rPr lang="en-US" sz="1600" dirty="0" smtClean="0">
                <a:solidFill>
                  <a:srgbClr val="008000"/>
                </a:solidFill>
              </a:rPr>
              <a:t/>
            </a:r>
            <a:br>
              <a:rPr lang="en-US" sz="1600" dirty="0" smtClean="0">
                <a:solidFill>
                  <a:srgbClr val="008000"/>
                </a:solidFill>
              </a:rPr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>Link on: </a:t>
            </a:r>
            <a:r>
              <a:rPr lang="en-US" sz="1600" dirty="0" err="1" smtClean="0"/>
              <a:t>www.carolineteacher.weebly.com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635000" y="550333"/>
            <a:ext cx="537327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+mj-lt"/>
              </a:rPr>
              <a:t>Ready to get started??</a:t>
            </a:r>
            <a:endParaRPr lang="en-US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0691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311</TotalTime>
  <Words>309</Words>
  <Application>Microsoft Macintosh PowerPoint</Application>
  <PresentationFormat>On-screen Show (4:3)</PresentationFormat>
  <Paragraphs>72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Grid</vt:lpstr>
      <vt:lpstr>Guide to Instructional Coaching @ Lms 2015-2016</vt:lpstr>
      <vt:lpstr>Contact Info: Lisa Loudenslager  (on e-mail until my name change is processed) New office phone:  Ext. 181  </vt:lpstr>
      <vt:lpstr>What coaching is…and isn’t</vt:lpstr>
      <vt:lpstr>Who will I work with??</vt:lpstr>
      <vt:lpstr>Initial Goals</vt:lpstr>
      <vt:lpstr>A sampling of the coaching menu</vt:lpstr>
      <vt:lpstr>Please fill out the google form on the website if you’re interested in working on something in your classroom…  Disclaimer: I’m new at this…let’s start small and aim for success with a little thing and build from there.     http://goo.gl/forms/geH8sk6ogr  Link on: www.carolineteacher.weebly.com</vt:lpstr>
    </vt:vector>
  </TitlesOfParts>
  <Company>CCPS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Guide to Instructional Coaching @ Lms 2015-2016</dc:title>
  <dc:creator>CCPS Software</dc:creator>
  <cp:lastModifiedBy>CCPS Software</cp:lastModifiedBy>
  <cp:revision>15</cp:revision>
  <dcterms:created xsi:type="dcterms:W3CDTF">2015-08-17T20:16:20Z</dcterms:created>
  <dcterms:modified xsi:type="dcterms:W3CDTF">2015-08-18T01:28:06Z</dcterms:modified>
</cp:coreProperties>
</file>